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9.png" ContentType="image/png"/>
  <Override PartName="/ppt/media/image10.png" ContentType="image/png"/>
  <Override PartName="/ppt/media/image8.png" ContentType="image/png"/>
  <Override PartName="/ppt/media/image7.png" ContentType="image/png"/>
  <Override PartName="/ppt/media/image5.png" ContentType="image/png"/>
  <Override PartName="/ppt/media/image6.png" ContentType="image/png"/>
  <Override PartName="/ppt/media/image1.jpeg" ContentType="image/jpeg"/>
  <Override PartName="/ppt/media/image11.png" ContentType="image/png"/>
  <Override PartName="/ppt/media/image3.png" ContentType="image/png"/>
  <Override PartName="/ppt/media/image16.png" ContentType="image/png"/>
  <Override PartName="/ppt/media/image18.png" ContentType="image/png"/>
  <Override PartName="/ppt/media/image17.png" ContentType="image/png"/>
  <Override PartName="/ppt/media/image20.png" ContentType="image/png"/>
  <Override PartName="/ppt/media/image14.png" ContentType="image/png"/>
  <Override PartName="/ppt/media/image15.png" ContentType="image/png"/>
  <Override PartName="/ppt/media/image2.jpeg" ContentType="image/jpeg"/>
  <Override PartName="/ppt/media/image19.jpeg" ContentType="image/jpeg"/>
  <Override PartName="/ppt/media/image13.png" ContentType="image/png"/>
  <Override PartName="/ppt/media/image12.png" ContentType="image/png"/>
  <Override PartName="/ppt/media/image4.png" ContentType="image/png"/>
  <Override PartName="/ppt/theme/theme1.xml" ContentType="application/vnd.openxmlformats-officedocument.them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comments/comment16.xml" ContentType="application/vnd.openxmlformats-officedocument.presentationml.comments+xml"/>
  <Override PartName="/ppt/commentAuthors.xml" ContentType="application/vnd.openxmlformats-officedocument.presentationml.commentAuthors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/>
  <p:notesSz cx="7559675" cy="10691812"/>
</p:presentation>
</file>

<file path=ppt/commentAuthors.xml><?xml version="1.0" encoding="utf-8"?>
<p:cmAuthorLst xmlns:p="http://schemas.openxmlformats.org/presentationml/2006/main">
  <p:cmAuthor id="0" name="sngrebeshkova" initials="s" lastIdx="1" clrIdx="0"/>
</p:cmAuthorLst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commentAuthors" Target="commentAuthors.xml"/>
</Relationships>
</file>

<file path=ppt/comments/comment16.xml><?xml version="1.0" encoding="utf-8"?>
<p:cmLst xmlns:p="http://schemas.openxmlformats.org/presentationml/2006/main">
  <p:cm authorId="0" dt="2021-01-29T10:42:22.591000000" idx="1">
    <p:pos x="3959" y="1080"/>
    <p:text>может все-таки не любые</p:text>
  </p:cm>
</p:cmLst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50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50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3" Type="http://schemas.openxmlformats.org/officeDocument/2006/relationships/comments" Target="../comments/comment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285840" y="1797120"/>
            <a:ext cx="8642160" cy="3630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Bef>
                <a:spcPts val="879"/>
              </a:spcBef>
            </a:pPr>
            <a:r>
              <a:rPr b="1" lang="ru-RU" sz="4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Уважаемые дамы и господа! 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879"/>
              </a:spcBef>
            </a:pPr>
            <a:r>
              <a:rPr b="1" lang="ru-RU" sz="4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В 2023 году Ресурсный центр предоставляет следующие образовательные и</a:t>
            </a:r>
            <a:br/>
            <a:r>
              <a:rPr b="1" lang="ru-RU" sz="4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инженерно-технические услуги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77" name="Рисунок 5" descr="МАОУ ДПО РЦ НИТ_шапка.jpg"/>
          <p:cNvPicPr/>
          <p:nvPr/>
        </p:nvPicPr>
        <p:blipFill>
          <a:blip r:embed="rId1"/>
          <a:stretch/>
        </p:blipFill>
        <p:spPr>
          <a:xfrm>
            <a:off x="-36360" y="0"/>
            <a:ext cx="9296280" cy="1843200"/>
          </a:xfrm>
          <a:prstGeom prst="rect">
            <a:avLst/>
          </a:prstGeom>
          <a:ln>
            <a:noFill/>
          </a:ln>
        </p:spPr>
      </p:pic>
      <p:sp>
        <p:nvSpPr>
          <p:cNvPr id="78" name="CustomShape 2"/>
          <p:cNvSpPr/>
          <p:nvPr/>
        </p:nvSpPr>
        <p:spPr>
          <a:xfrm>
            <a:off x="251640" y="1628640"/>
            <a:ext cx="8639280" cy="43920"/>
          </a:xfrm>
          <a:prstGeom prst="rect">
            <a:avLst/>
          </a:prstGeom>
          <a:gradFill rotWithShape="0">
            <a:gsLst>
              <a:gs pos="0">
                <a:srgbClr val="548dd4"/>
              </a:gs>
              <a:gs pos="100000">
                <a:srgbClr val="e36c0a"/>
              </a:gs>
            </a:gsLst>
            <a:lin ang="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advTm="3000">
    <p:diamond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Рисунок 1" descr="Логотип_последний вариант_вектор.png"/>
          <p:cNvPicPr/>
          <p:nvPr/>
        </p:nvPicPr>
        <p:blipFill>
          <a:blip r:embed="rId1"/>
          <a:stretch/>
        </p:blipFill>
        <p:spPr>
          <a:xfrm>
            <a:off x="-252360" y="-171360"/>
            <a:ext cx="2518560" cy="163872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251640" y="2008800"/>
            <a:ext cx="8711280" cy="3895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15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«Основы проектного управления в муниципальных органах власти и бюджетных учреждениях»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36 часов,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стоимость – 7 000 рублей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(разъяснение основных базовых понятий проекта, изложение теории управления проектом и рассмотрение практического инструментария проектного управления)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«Доступная среда»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16 часов,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стоимость – 2 000 рублей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(рассмотрение практических аспектов формирования сферы жизнедеятельности людей с ОВЗ и других маломобильных групп населения)</a:t>
            </a:r>
            <a:endParaRPr b="0" lang="ru-RU" sz="1800" spc="-1" strike="noStrike">
              <a:latin typeface="Arial"/>
            </a:endParaRPr>
          </a:p>
        </p:txBody>
      </p:sp>
    </p:spTree>
  </p:cSld>
  <p:transition advTm="10000">
    <p:diamond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" descr="Логотип_последний вариант_вектор.png"/>
          <p:cNvPicPr/>
          <p:nvPr/>
        </p:nvPicPr>
        <p:blipFill>
          <a:blip r:embed="rId1"/>
          <a:stretch/>
        </p:blipFill>
        <p:spPr>
          <a:xfrm>
            <a:off x="-252360" y="-171360"/>
            <a:ext cx="2518560" cy="163872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51640" y="1676880"/>
            <a:ext cx="8711280" cy="5054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15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«Антикорруционное законодательство»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16 часов,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стоимость – 4 000 рублей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(обучение по программе, разработанной в соответствии с 273-ФЗ «О противодействии коррупции в РФ)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«Пожарно-технический минимум для руководителей и ответственных за пожарную безопасность»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28 часов,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стоимость – 1 200 рублей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(формирование необходимых знаний и навыков для проведения организационно-технических мероприятий по обеспечению пожарной безопасности, обеспечения безопасности людей, сохранности материальных ценностей и условий для успешного тушения пожаров в учреждении)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p:transition advTm="10000">
    <p:diamond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251640" y="2005560"/>
            <a:ext cx="8639280" cy="1774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35000"/>
              </a:lnSpc>
            </a:pPr>
            <a:r>
              <a:rPr b="1" lang="ru-RU" sz="2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«Корпоративная система мгновенного обмена информацией Inbit Messenger»</a:t>
            </a:r>
            <a:endParaRPr b="0" lang="ru-RU" sz="2300" spc="-1" strike="noStrike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 часа,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в рамках муниципального задания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(изучение основных возможностей Inbit Messenger для использования в своей профессиональной деятельности)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323640" y="4221000"/>
            <a:ext cx="8567280" cy="13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35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«Корпоративная информационная система»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 часа,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в рамках муниципального задания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(изучение основных возможностей корпоративной информационной системы 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3780000" y="884880"/>
            <a:ext cx="402156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3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для бюджетных организаций</a:t>
            </a:r>
            <a:endParaRPr b="0" lang="ru-RU" sz="2300" spc="-1" strike="noStrike">
              <a:latin typeface="Arial"/>
            </a:endParaRPr>
          </a:p>
        </p:txBody>
      </p:sp>
      <p:pic>
        <p:nvPicPr>
          <p:cNvPr id="121" name="Рисунок 9_0" descr="Логотип_последний вариант_вектор.png"/>
          <p:cNvPicPr/>
          <p:nvPr/>
        </p:nvPicPr>
        <p:blipFill>
          <a:blip r:embed="rId1"/>
          <a:stretch/>
        </p:blipFill>
        <p:spPr>
          <a:xfrm>
            <a:off x="-252360" y="-171360"/>
            <a:ext cx="2518560" cy="1638720"/>
          </a:xfrm>
          <a:prstGeom prst="rect">
            <a:avLst/>
          </a:prstGeom>
          <a:ln>
            <a:noFill/>
          </a:ln>
        </p:spPr>
      </p:pic>
    </p:spTree>
  </p:cSld>
  <p:transition advTm="15000">
    <p:diamond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23640" y="1628640"/>
            <a:ext cx="8407080" cy="4284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35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«Портал государственных услуг gosuslugi.ru (семинар)»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 часа,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в рамках муниципального задания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(формирование у слушателей  первоначальных навыков получения различных государственных и муниципальных услуг в электронном виде.)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35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35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«Портал государственных услуг gosuslugi.ru 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(обучающий курс)»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16 часов,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в рамках муниципального задания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(формирование компетенций по использованию основных возможностей работы с компьютером и Интернетом а также, формирование первоначальных навыков получения различных государственных и муниципальных услуг в электронном виде).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23" name="Рисунок 6_0" descr="Логотип_последний вариант_вектор.png"/>
          <p:cNvPicPr/>
          <p:nvPr/>
        </p:nvPicPr>
        <p:blipFill>
          <a:blip r:embed="rId1"/>
          <a:stretch/>
        </p:blipFill>
        <p:spPr>
          <a:xfrm>
            <a:off x="-252360" y="-171360"/>
            <a:ext cx="2518560" cy="1638720"/>
          </a:xfrm>
          <a:prstGeom prst="rect">
            <a:avLst/>
          </a:prstGeom>
          <a:ln>
            <a:noFill/>
          </a:ln>
        </p:spPr>
      </p:pic>
      <p:sp>
        <p:nvSpPr>
          <p:cNvPr id="124" name="CustomShape 2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b="0" lang="ru-RU" sz="4000" spc="-1" strike="noStrike">
              <a:latin typeface="Arial"/>
            </a:endParaRPr>
          </a:p>
        </p:txBody>
      </p:sp>
    </p:spTree>
  </p:cSld>
  <p:transition advTm="15000">
    <p:diamond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08000" y="1929240"/>
            <a:ext cx="8854920" cy="4204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16000" indent="343080" algn="just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b="1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Абонентское обслуживание компьютерного оборудования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(информационных сетей). Диагностика и устранение неисправностей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ru-RU" sz="20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Цена договорная от 750 рублей в месяц </a:t>
            </a:r>
            <a:endParaRPr b="0" lang="ru-RU" sz="2000" spc="-1" strike="noStrike">
              <a:latin typeface="Arial"/>
            </a:endParaRPr>
          </a:p>
          <a:p>
            <a:pPr marL="216000" indent="343080" algn="just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b="1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Техническое сопровождение мероприятий, установка и обслуживание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технического оборудования при проведении выездных мероприятий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ru-RU" sz="20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Цена договорная</a:t>
            </a:r>
            <a:endParaRPr b="0" lang="ru-RU" sz="2000" spc="-1" strike="noStrike">
              <a:latin typeface="Arial"/>
            </a:endParaRPr>
          </a:p>
          <a:p>
            <a:pPr marL="216000" indent="343080" algn="just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b="1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Разработка и сопровождение сайтов различных категорий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ru-RU" sz="20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Цена договорная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26" name="Рисунок 6" descr="Логотип_последний вариант_вектор.png"/>
          <p:cNvPicPr/>
          <p:nvPr/>
        </p:nvPicPr>
        <p:blipFill>
          <a:blip r:embed="rId1"/>
          <a:stretch/>
        </p:blipFill>
        <p:spPr>
          <a:xfrm>
            <a:off x="-252360" y="-171360"/>
            <a:ext cx="2518560" cy="1638720"/>
          </a:xfrm>
          <a:prstGeom prst="rect">
            <a:avLst/>
          </a:prstGeom>
          <a:ln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2727720" y="260640"/>
            <a:ext cx="5955480" cy="1308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Инженерно-технические </a:t>
            </a:r>
            <a:br/>
            <a:r>
              <a:rPr b="1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услуги</a:t>
            </a:r>
            <a:endParaRPr b="0" lang="ru-RU" sz="4000" spc="-1" strike="noStrike">
              <a:latin typeface="Arial"/>
            </a:endParaRPr>
          </a:p>
        </p:txBody>
      </p:sp>
    </p:spTree>
  </p:cSld>
  <p:transition advTm="15000">
    <p:diamond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79280" y="1883160"/>
            <a:ext cx="8783280" cy="3746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16000" indent="343080" algn="just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b="1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Полиграфические услуги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(разработка и печать визиток, бланков, календарей, буклетов и многое др.)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ru-RU" sz="20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Цена договорная</a:t>
            </a:r>
            <a:endParaRPr b="0" lang="ru-RU" sz="2000" spc="-1" strike="noStrike">
              <a:latin typeface="Arial"/>
            </a:endParaRPr>
          </a:p>
          <a:p>
            <a:pPr marL="216000" indent="343080" algn="just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b="1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Оцифровка видео с любых носителей, перевод в требуемый формат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Оцифровка аудиокассет           </a:t>
            </a:r>
            <a:r>
              <a:rPr b="0" lang="ru-RU" sz="20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Стоимость 2 рубля за минуту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Оцифровка видеокассет           </a:t>
            </a:r>
            <a:r>
              <a:rPr b="0" lang="ru-RU" sz="20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Стоимость 2 рубля за минуту</a:t>
            </a:r>
            <a:endParaRPr b="0" lang="ru-RU" sz="2000" spc="-1" strike="noStrike">
              <a:latin typeface="Arial"/>
            </a:endParaRPr>
          </a:p>
          <a:p>
            <a:pPr marL="216000" indent="343080" algn="just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b="1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Создание электронных документов в офисных программах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ru-RU" sz="20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Цена договорная</a:t>
            </a:r>
            <a:r>
              <a:rPr b="0" lang="ru-RU" sz="2000" spc="-1" strike="noStrike">
                <a:solidFill>
                  <a:srgbClr val="ff3300"/>
                </a:solidFill>
                <a:latin typeface="Arial"/>
                <a:ea typeface="DejaVu Sans"/>
              </a:rPr>
              <a:t>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29" name="Рисунок 6" descr="Логотип_последний вариант_вектор.png"/>
          <p:cNvPicPr/>
          <p:nvPr/>
        </p:nvPicPr>
        <p:blipFill>
          <a:blip r:embed="rId1"/>
          <a:stretch/>
        </p:blipFill>
        <p:spPr>
          <a:xfrm>
            <a:off x="-252360" y="-171360"/>
            <a:ext cx="2518560" cy="1638720"/>
          </a:xfrm>
          <a:prstGeom prst="rect">
            <a:avLst/>
          </a:prstGeom>
          <a:ln>
            <a:noFill/>
          </a:ln>
        </p:spPr>
      </p:pic>
      <p:sp>
        <p:nvSpPr>
          <p:cNvPr id="130" name="CustomShape 2"/>
          <p:cNvSpPr/>
          <p:nvPr/>
        </p:nvSpPr>
        <p:spPr>
          <a:xfrm>
            <a:off x="2727720" y="260640"/>
            <a:ext cx="5955480" cy="1308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Инженерно-технические </a:t>
            </a:r>
            <a:br/>
            <a:r>
              <a:rPr b="1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услуги</a:t>
            </a:r>
            <a:endParaRPr b="0" lang="ru-RU" sz="4000" spc="-1" strike="noStrike">
              <a:latin typeface="Arial"/>
            </a:endParaRPr>
          </a:p>
        </p:txBody>
      </p:sp>
    </p:spTree>
  </p:cSld>
  <p:transition advTm="15000">
    <p:diamond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0" y="1573200"/>
            <a:ext cx="9142200" cy="1597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50000"/>
              </a:lnSpc>
            </a:pPr>
            <a:r>
              <a:rPr b="1" lang="ru-RU" sz="2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В ресурсном центре Вы можете получить любые знания и навыки, которые вам необходимы!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ru-RU" sz="2200" spc="-1" strike="noStrike">
              <a:latin typeface="Arial"/>
            </a:endParaRPr>
          </a:p>
        </p:txBody>
      </p:sp>
      <p:graphicFrame>
        <p:nvGraphicFramePr>
          <p:cNvPr id="132" name="Table 2"/>
          <p:cNvGraphicFramePr/>
          <p:nvPr/>
        </p:nvGraphicFramePr>
        <p:xfrm>
          <a:off x="899640" y="2925000"/>
          <a:ext cx="6912000" cy="2648160"/>
        </p:xfrm>
        <a:graphic>
          <a:graphicData uri="http://schemas.openxmlformats.org/drawingml/2006/table">
            <a:tbl>
              <a:tblPr/>
              <a:tblGrid>
                <a:gridCol w="1143000"/>
                <a:gridCol w="5769360"/>
              </a:tblGrid>
              <a:tr h="6404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Шаг 1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Оставить заявку в приемной у секретаря </a:t>
                      </a:r>
                      <a:br/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или по телефону 4-83-60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3661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6404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Шаг 2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Мы напишем для Вас индивидуальную программу обучения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3661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354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Шаг 3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25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Приходите на обучение, которое максимально эффективно даст Вам важные для Вас знания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3" name="Table 3"/>
          <p:cNvGraphicFramePr/>
          <p:nvPr/>
        </p:nvGraphicFramePr>
        <p:xfrm>
          <a:off x="2000160" y="2928960"/>
          <a:ext cx="5753160" cy="570960"/>
        </p:xfrm>
        <a:graphic>
          <a:graphicData uri="http://schemas.openxmlformats.org/drawingml/2006/table">
            <a:tbl>
              <a:tblPr/>
              <a:tblGrid>
                <a:gridCol w="5753520"/>
              </a:tblGrid>
              <a:tr h="571320">
                <a:tc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4" name="Table 4"/>
          <p:cNvGraphicFramePr/>
          <p:nvPr/>
        </p:nvGraphicFramePr>
        <p:xfrm>
          <a:off x="1857240" y="3929040"/>
          <a:ext cx="5928840" cy="642240"/>
        </p:xfrm>
        <a:graphic>
          <a:graphicData uri="http://schemas.openxmlformats.org/drawingml/2006/table">
            <a:tbl>
              <a:tblPr/>
              <a:tblGrid>
                <a:gridCol w="5929200"/>
              </a:tblGrid>
              <a:tr h="642600">
                <a:tc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5" name="Table 5"/>
          <p:cNvGraphicFramePr/>
          <p:nvPr/>
        </p:nvGraphicFramePr>
        <p:xfrm>
          <a:off x="2041200" y="4979520"/>
          <a:ext cx="5753160" cy="663480"/>
        </p:xfrm>
        <a:graphic>
          <a:graphicData uri="http://schemas.openxmlformats.org/drawingml/2006/table">
            <a:tbl>
              <a:tblPr/>
              <a:tblGrid>
                <a:gridCol w="5753520"/>
              </a:tblGrid>
              <a:tr h="663840">
                <a:tc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6" name="CustomShape 6"/>
          <p:cNvSpPr/>
          <p:nvPr/>
        </p:nvSpPr>
        <p:spPr>
          <a:xfrm>
            <a:off x="0" y="5779080"/>
            <a:ext cx="914220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5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Действует гибкая система скидок на все виды предоставляемых услуг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37" name="Рисунок 12" descr="Логотип_последний вариант_вектор.png"/>
          <p:cNvPicPr/>
          <p:nvPr/>
        </p:nvPicPr>
        <p:blipFill>
          <a:blip r:embed="rId1"/>
          <a:stretch/>
        </p:blipFill>
        <p:spPr>
          <a:xfrm>
            <a:off x="-252360" y="-171360"/>
            <a:ext cx="2518560" cy="1638720"/>
          </a:xfrm>
          <a:prstGeom prst="rect">
            <a:avLst/>
          </a:prstGeom>
          <a:ln>
            <a:noFill/>
          </a:ln>
        </p:spPr>
      </p:pic>
      <p:sp>
        <p:nvSpPr>
          <p:cNvPr id="138" name="CustomShape 7"/>
          <p:cNvSpPr/>
          <p:nvPr/>
        </p:nvSpPr>
        <p:spPr>
          <a:xfrm>
            <a:off x="3215160" y="404640"/>
            <a:ext cx="251136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Внимание</a:t>
            </a:r>
            <a:endParaRPr b="0" lang="ru-RU" sz="4000" spc="-1" strike="noStrike">
              <a:latin typeface="Arial"/>
            </a:endParaRPr>
          </a:p>
        </p:txBody>
      </p:sp>
    </p:spTree>
  </p:cSld>
  <p:transition advTm="25000">
    <p:diamond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6" descr=""/>
          <p:cNvPicPr/>
          <p:nvPr/>
        </p:nvPicPr>
        <p:blipFill>
          <a:blip r:embed="rId1"/>
          <a:stretch/>
        </p:blipFill>
        <p:spPr>
          <a:xfrm>
            <a:off x="4500000" y="1487160"/>
            <a:ext cx="4222800" cy="4746240"/>
          </a:xfrm>
          <a:prstGeom prst="rect">
            <a:avLst/>
          </a:prstGeom>
          <a:ln>
            <a:noFill/>
          </a:ln>
          <a:effectLst>
            <a:outerShdw algn="tl" blurRad="292100" dir="2700000" dist="138479" rotWithShape="0">
              <a:srgbClr val="333333">
                <a:alpha val="65000"/>
              </a:srgbClr>
            </a:outerShdw>
          </a:effectLst>
        </p:spPr>
      </p:pic>
      <p:sp>
        <p:nvSpPr>
          <p:cNvPr id="140" name="CustomShape 1"/>
          <p:cNvSpPr/>
          <p:nvPr/>
        </p:nvSpPr>
        <p:spPr>
          <a:xfrm>
            <a:off x="0" y="1857240"/>
            <a:ext cx="4498920" cy="3804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Директор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Цыпуштанов Владислав Алексеевич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Телефон: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4-83-60</a:t>
            </a:r>
            <a:br/>
            <a:r>
              <a:rPr b="1" lang="ru-RU" sz="16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E-mail: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16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vatsypushtanov@solikamsk.permkrai.ru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ОФИЦИАЛЬНЫЙ САЙТ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rcnit.solkam.ru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Адрес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Пермский край, г. Соликамск,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ул. Калийная, 138 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 rot="19320600">
            <a:off x="5871960" y="4218480"/>
            <a:ext cx="1149120" cy="645840"/>
          </a:xfrm>
          <a:prstGeom prst="ellipse">
            <a:avLst/>
          </a:prstGeom>
          <a:noFill/>
          <a:ln w="223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42" name="Рисунок 8" descr="Логотип_последний вариант_вектор.png"/>
          <p:cNvPicPr/>
          <p:nvPr/>
        </p:nvPicPr>
        <p:blipFill>
          <a:blip r:embed="rId2"/>
          <a:stretch/>
        </p:blipFill>
        <p:spPr>
          <a:xfrm>
            <a:off x="-252360" y="-171360"/>
            <a:ext cx="2518560" cy="1638720"/>
          </a:xfrm>
          <a:prstGeom prst="rect">
            <a:avLst/>
          </a:prstGeom>
          <a:ln>
            <a:noFill/>
          </a:ln>
        </p:spPr>
      </p:pic>
      <p:sp>
        <p:nvSpPr>
          <p:cNvPr id="143" name="CustomShape 3"/>
          <p:cNvSpPr/>
          <p:nvPr/>
        </p:nvSpPr>
        <p:spPr>
          <a:xfrm>
            <a:off x="2294640" y="332640"/>
            <a:ext cx="599220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Контактная информация</a:t>
            </a:r>
            <a:endParaRPr b="0" lang="ru-RU" sz="4000" spc="-1" strike="noStrike">
              <a:latin typeface="Arial"/>
            </a:endParaRPr>
          </a:p>
        </p:txBody>
      </p:sp>
    </p:spTree>
  </p:cSld>
  <p:transition advTm="15000">
    <p:diamond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288000" y="1274760"/>
            <a:ext cx="8639280" cy="3667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35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«Основы работы с СЭД»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8 часов,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стоимость – 1 500 рублей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(изучение основных возможностей работы с модифицированной системой электронного документооборота для использования в своей профессиональной деятельности)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35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16 часов,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стоимость – 3 000 рублей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(изучение основных возможностей работы с модифицированной системой электронного документооборота для использования в своей профессиональной деятельности)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35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80" name="Рисунок 7" descr="Логотип_последний вариант_вектор.png"/>
          <p:cNvPicPr/>
          <p:nvPr/>
        </p:nvPicPr>
        <p:blipFill>
          <a:blip r:embed="rId1"/>
          <a:stretch/>
        </p:blipFill>
        <p:spPr>
          <a:xfrm>
            <a:off x="-252360" y="-171360"/>
            <a:ext cx="2518560" cy="1638720"/>
          </a:xfrm>
          <a:prstGeom prst="rect">
            <a:avLst/>
          </a:prstGeom>
          <a:ln>
            <a:noFill/>
          </a:ln>
        </p:spPr>
      </p:pic>
      <p:sp>
        <p:nvSpPr>
          <p:cNvPr id="81" name="CustomShape 2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3780000" y="884880"/>
            <a:ext cx="402156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3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для бюджетных организаций</a:t>
            </a:r>
            <a:endParaRPr b="0" lang="ru-RU" sz="2300" spc="-1" strike="noStrike">
              <a:latin typeface="Aria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251640" y="4734000"/>
            <a:ext cx="8567280" cy="1693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35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«Основы документоведения»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72 часа,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стоимость – 10 000 рублей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(подготовка и оформления организационно-распорядительной документации и формирование навыков документирования трудовых отношений)</a:t>
            </a:r>
            <a:endParaRPr b="0" lang="ru-RU" sz="1800" spc="-1" strike="noStrike">
              <a:latin typeface="Arial"/>
            </a:endParaRPr>
          </a:p>
        </p:txBody>
      </p:sp>
    </p:spTree>
  </p:cSld>
  <p:transition advTm="10000">
    <p:diamond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07640" y="1445760"/>
            <a:ext cx="8855280" cy="5338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«Управление государственными и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муниципальными закупками»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35000"/>
              </a:lnSpc>
              <a:spcAft>
                <a:spcPts val="601"/>
              </a:spcAft>
            </a:pPr>
            <a:r>
              <a:rPr b="0" i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Цель: формирование профессиональных компетенций у руководителей контрактных служб, контрактных управляющих, специалистов по закупкам по исполнению требований Федерального закона № 44-ФЗ в полном объеме.</a:t>
            </a:r>
            <a:endParaRPr b="0" lang="ru-RU" sz="1800" spc="-1" strike="noStrike">
              <a:latin typeface="Arial"/>
            </a:endParaRPr>
          </a:p>
          <a:p>
            <a:pPr marL="216000" indent="270000">
              <a:lnSpc>
                <a:spcPct val="135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108 часов,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стоимость – 11 000 рублей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(Форма обучения: очно-заочная (в том числе 40 часов – очная часть, 66 часов – заочная часть с применением дистанционных технологий, 2 часа – итоговое тестирование) </a:t>
            </a:r>
            <a:endParaRPr b="0" lang="ru-RU" sz="1800" spc="-1" strike="noStrike">
              <a:latin typeface="Arial"/>
            </a:endParaRPr>
          </a:p>
          <a:p>
            <a:pPr marL="216000" indent="270000" algn="just">
              <a:lnSpc>
                <a:spcPct val="135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72 часа, стоимость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– 7 500 рублей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(Форма обучения: очно-заочная (в том числе 40 часов – очная часть, 30 часов – заочная часть с применением дистанционных технологий, 2 часа – итоговое тестирование)</a:t>
            </a:r>
            <a:endParaRPr b="0" lang="ru-RU" sz="1800" spc="-1" strike="noStrike">
              <a:latin typeface="Arial"/>
            </a:endParaRPr>
          </a:p>
          <a:p>
            <a:pPr marL="216000" indent="270000" algn="just">
              <a:lnSpc>
                <a:spcPct val="135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42 часа, стоимость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– 5 000 рублей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(Форма обучения: очная (в том числе 40 часов – очная часть, 2 часа – итоговое тестирование) – ДЛЯ РУКОВОДИТЕЛЕЙ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35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85" name="Рисунок 10" descr="Логотип_последний вариант_вектор.png"/>
          <p:cNvPicPr/>
          <p:nvPr/>
        </p:nvPicPr>
        <p:blipFill>
          <a:blip r:embed="rId1"/>
          <a:stretch/>
        </p:blipFill>
        <p:spPr>
          <a:xfrm>
            <a:off x="-252360" y="-171360"/>
            <a:ext cx="2518560" cy="163872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3781800" y="884880"/>
            <a:ext cx="457164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3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Обучение Федеральным законам</a:t>
            </a:r>
            <a:endParaRPr b="0" lang="ru-RU" sz="2300" spc="-1" strike="noStrike">
              <a:latin typeface="Arial"/>
            </a:endParaRPr>
          </a:p>
        </p:txBody>
      </p:sp>
    </p:spTree>
  </p:cSld>
  <p:transition advTm="22000">
    <p:diamond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79280" y="1968120"/>
            <a:ext cx="8783280" cy="3487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«Организация закупок товаров, работ, услуг 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рамках № 223-ФЗ»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35000"/>
              </a:lnSpc>
              <a:spcAft>
                <a:spcPts val="601"/>
              </a:spcAft>
            </a:pPr>
            <a:r>
              <a:rPr b="0" i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Цель: формирование профессиональных компетенций у специалистов по закупкам по исполнению требований Федерального закона № 223-ФЗ в полном объеме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16 часов,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стоимость – 3 500 рублей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(Форма обучения: очно-заочная (в том числе 14 часов – очная часть, 2 часа – итоговое тестирование)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40 часов,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стоимость – 5 000 рублей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(Форма обучения: очно-заочная (в том числе 14 часов – очная часть, 24 часа – заочная часть с применением дистанционных технологий, 2 часа – итоговое тестирование)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89" name="Рисунок 8" descr="Логотип_последний вариант_вектор.png"/>
          <p:cNvPicPr/>
          <p:nvPr/>
        </p:nvPicPr>
        <p:blipFill>
          <a:blip r:embed="rId1"/>
          <a:stretch/>
        </p:blipFill>
        <p:spPr>
          <a:xfrm>
            <a:off x="-252360" y="-171360"/>
            <a:ext cx="2518560" cy="163872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3781800" y="884880"/>
            <a:ext cx="457164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3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Обучение Федеральным законам</a:t>
            </a:r>
            <a:endParaRPr b="0" lang="ru-RU" sz="2300" spc="-1" strike="noStrike">
              <a:latin typeface="Arial"/>
            </a:endParaRPr>
          </a:p>
        </p:txBody>
      </p:sp>
    </p:spTree>
  </p:cSld>
  <p:transition advTm="22000">
    <p:diamond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67640" y="1844640"/>
            <a:ext cx="8213400" cy="3870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5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«Пользователь ПК»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72 часа, 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стоимость – 6 000 рублей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(формирование компетенций специалистов в области ввода, хранения, обработки, передачи и публикации цифровой информации. Освоение основных программ операционной системы)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15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«Компьютер для начинающих»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40 часов, 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стоимость – 3 000 рублей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(формирование компетенций по использованию основных возможностей работы с компьютером и Интернетом, в том числе навыков получения различных государственных и муниципальных услуг в электронном виде, знакомство с ГИС ЖКХ)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3" name="Рисунок 6" descr="Логотип_последний вариант_вектор.png"/>
          <p:cNvPicPr/>
          <p:nvPr/>
        </p:nvPicPr>
        <p:blipFill>
          <a:blip r:embed="rId1"/>
          <a:stretch/>
        </p:blipFill>
        <p:spPr>
          <a:xfrm>
            <a:off x="-252360" y="-171360"/>
            <a:ext cx="2518560" cy="163872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3783960" y="884880"/>
            <a:ext cx="448956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3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Обучение работе с компьютером</a:t>
            </a:r>
            <a:endParaRPr b="0" lang="ru-RU" sz="2300" spc="-1" strike="noStrike">
              <a:latin typeface="Arial"/>
            </a:endParaRPr>
          </a:p>
        </p:txBody>
      </p:sp>
    </p:spTree>
  </p:cSld>
  <p:transition advTm="15000">
    <p:diamond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00040" y="1463400"/>
            <a:ext cx="8213400" cy="49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35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«Основы компьютерной грамотности»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42 часа,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стоимость – 3 500 рублей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(формирование компетенций по использованию основных возможностей работы с компьютером и Интернетом, в том числе навыков получения различных государственных и муниципальных услуг в электронном виде)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35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35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«Создание презентаций»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20 часов,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стоимость – 1 500 рублей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(формирование компетенций по использованию основных возможностей программы при создании различных презентаций с возможностью вставки рисунков, полноцветных иллюстраций, графиков, диаграмм, таблиц, анимированных изображений, видеоклипов, звуков и др.)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7" name="Рисунок 6" descr="Логотип_последний вариант_вектор.png"/>
          <p:cNvPicPr/>
          <p:nvPr/>
        </p:nvPicPr>
        <p:blipFill>
          <a:blip r:embed="rId1"/>
          <a:stretch/>
        </p:blipFill>
        <p:spPr>
          <a:xfrm>
            <a:off x="-252360" y="-171360"/>
            <a:ext cx="2518560" cy="163872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3783960" y="884880"/>
            <a:ext cx="448956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3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Обучение работе с компьютером</a:t>
            </a:r>
            <a:endParaRPr b="0" lang="ru-RU" sz="2300" spc="-1" strike="noStrike">
              <a:latin typeface="Arial"/>
            </a:endParaRPr>
          </a:p>
        </p:txBody>
      </p:sp>
    </p:spTree>
  </p:cSld>
  <p:transition advTm="20000">
    <p:diamond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500040" y="1856160"/>
            <a:ext cx="8213400" cy="4530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35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«Основы работы в сети Интернет»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20 часов,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стоимость – 1 500 рублей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(формирование компетенций в области ввода, хранения, обработки, передачи и публикации цифровой и аналоговой информации в сети Интернет.)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35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35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«Интернет как средство общения: социальные сети, программы для общения в интернете»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20 часов,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стоимость – 1 500 рублей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(формирование компетенций для возможности работы в социальных сетях (например: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Вконтакте и Одноклассники) и популярных мессенджерах, таких как Telegram, Viber,а также в глобальной сети  Интернет)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01" name="Рисунок 6" descr="Логотип_последний вариант_вектор.png"/>
          <p:cNvPicPr/>
          <p:nvPr/>
        </p:nvPicPr>
        <p:blipFill>
          <a:blip r:embed="rId1"/>
          <a:stretch/>
        </p:blipFill>
        <p:spPr>
          <a:xfrm>
            <a:off x="-252360" y="-171360"/>
            <a:ext cx="2518560" cy="1638720"/>
          </a:xfrm>
          <a:prstGeom prst="rect">
            <a:avLst/>
          </a:prstGeom>
          <a:ln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783960" y="884880"/>
            <a:ext cx="448956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3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Обучение работе с компьютером</a:t>
            </a:r>
            <a:endParaRPr b="0" lang="ru-RU" sz="2300" spc="-1" strike="noStrike">
              <a:latin typeface="Arial"/>
            </a:endParaRPr>
          </a:p>
        </p:txBody>
      </p:sp>
    </p:spTree>
  </p:cSld>
  <p:transition advTm="20000">
    <p:diamond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251640" y="2170440"/>
            <a:ext cx="8711280" cy="3706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15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«Оператор ЭВМ (профессиональная переподготовка)»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250 часов,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стоимость – 15 000 рублей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(формирование компетенций в области ввода, хранения, обработки, передачи и публикации цифровой информации, в т.ч. звука, изображений, видео и мультимедиа на персональном компьютере, а также в локальных и глобальных компьютерных сетях) на основании Федерального государственного образовательного стандарта среднего профессионального образования по профессии 230103.02 Мастер по обработке цифровой информации (утвержден приказом Министерства образования и науки РФ 02.08.2013 № 854)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05" name="Рисунок 6" descr="Логотип_последний вариант_вектор.png"/>
          <p:cNvPicPr/>
          <p:nvPr/>
        </p:nvPicPr>
        <p:blipFill>
          <a:blip r:embed="rId1"/>
          <a:stretch/>
        </p:blipFill>
        <p:spPr>
          <a:xfrm>
            <a:off x="-252360" y="-171360"/>
            <a:ext cx="2518560" cy="163872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3783960" y="884880"/>
            <a:ext cx="448956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3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Обучение работе с компьютером</a:t>
            </a:r>
            <a:endParaRPr b="0" lang="ru-RU" sz="2300" spc="-1" strike="noStrike">
              <a:latin typeface="Arial"/>
            </a:endParaRPr>
          </a:p>
        </p:txBody>
      </p:sp>
    </p:spTree>
  </p:cSld>
  <p:transition advTm="20000">
    <p:diamond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1" descr="Логотип_последний вариант_вектор.png"/>
          <p:cNvPicPr/>
          <p:nvPr/>
        </p:nvPicPr>
        <p:blipFill>
          <a:blip r:embed="rId1"/>
          <a:stretch/>
        </p:blipFill>
        <p:spPr>
          <a:xfrm>
            <a:off x="-252360" y="-171360"/>
            <a:ext cx="2518560" cy="163872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251640" y="1420560"/>
            <a:ext cx="8711280" cy="5207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15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«Организация работы с персональными данными»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16 часов,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стоимость – 4 000 рублей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(рассмотрение вопросов, связанных с организацией и защитой персональных данных, последних изменениях в Федеральном законе № 152-ФЗ от 27 июля 2006 г.)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«Эффективное бесконфликтное общение»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16 часов,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стоимость – 5 000 рублей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(освоение навыков общения, умения слушать, высказывать свою точку зрения и приходить к компромиссному решению)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«Искусство публичного выступления и работа с аудиторией»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16 часов, </a:t>
            </a:r>
            <a:r>
              <a:rPr b="0" lang="ru-RU" sz="1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стоимость – 5 000 рублей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(совершенствование навыков публичного речевого общения в ситуациях профессиональной деятельности и межличностных коммуникаций)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p:transition advTm="10000">
    <p:diamond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2019</TotalTime>
  <Application>LibreOffice/6.4.7.2$Linux_X86_64 LibreOffice_project/40$Build-2</Application>
  <Words>1015</Words>
  <Paragraphs>119</Paragraphs>
  <Company>1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2013-12-13T05:51:15Z</dcterms:created>
  <dc:creator>suhanova</dc:creator>
  <dc:description/>
  <dc:language>ru-RU</dc:language>
  <cp:lastModifiedBy/>
  <dcterms:modified xsi:type="dcterms:W3CDTF">2023-02-02T15:52:19Z</dcterms:modified>
  <cp:revision>182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1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17</vt:i4>
  </property>
</Properties>
</file>